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2" r:id="rId2"/>
    <p:sldId id="307" r:id="rId3"/>
    <p:sldId id="293" r:id="rId4"/>
    <p:sldId id="312" r:id="rId5"/>
    <p:sldId id="299" r:id="rId6"/>
    <p:sldId id="286" r:id="rId7"/>
    <p:sldId id="305" r:id="rId8"/>
    <p:sldId id="306" r:id="rId9"/>
    <p:sldId id="308" r:id="rId10"/>
    <p:sldId id="301" r:id="rId11"/>
    <p:sldId id="302" r:id="rId12"/>
    <p:sldId id="300" r:id="rId13"/>
    <p:sldId id="313" r:id="rId14"/>
    <p:sldId id="314" r:id="rId15"/>
    <p:sldId id="315" r:id="rId16"/>
    <p:sldId id="323" r:id="rId17"/>
    <p:sldId id="303" r:id="rId18"/>
    <p:sldId id="304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前言" id="{8B717950-30DE-4CD0-86B0-C7932D41310E}">
          <p14:sldIdLst>
            <p14:sldId id="292"/>
            <p14:sldId id="307"/>
          </p14:sldIdLst>
        </p14:section>
        <p14:section name="1. 理论基础" id="{0D42170D-09DC-4483-9460-46B4E19C78DD}">
          <p14:sldIdLst>
            <p14:sldId id="293"/>
            <p14:sldId id="312"/>
            <p14:sldId id="299"/>
            <p14:sldId id="286"/>
            <p14:sldId id="305"/>
            <p14:sldId id="306"/>
            <p14:sldId id="308"/>
          </p14:sldIdLst>
        </p14:section>
        <p14:section name="2. 研究方向" id="{A3AD965F-73E0-4B8F-84D7-C86B9CAC2267}">
          <p14:sldIdLst>
            <p14:sldId id="301"/>
            <p14:sldId id="302"/>
            <p14:sldId id="300"/>
            <p14:sldId id="313"/>
            <p14:sldId id="314"/>
            <p14:sldId id="315"/>
            <p14:sldId id="323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B2B2B2"/>
    <a:srgbClr val="FF8D41"/>
    <a:srgbClr val="323232"/>
    <a:srgbClr val="CC3300"/>
    <a:srgbClr val="CC0000"/>
    <a:srgbClr val="FF3300"/>
    <a:srgbClr val="99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25" y="67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1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纯粹的数据驱动方法</a:t>
            </a:r>
            <a:r>
              <a:rPr lang="zh-CN"/>
              <a:t>具有</a:t>
            </a:r>
            <a:r>
              <a:t>"</a:t>
            </a:r>
            <a:r>
              <a:rPr lang="zh-CN"/>
              <a:t>单纯</a:t>
            </a:r>
            <a:r>
              <a:t>"性</a:t>
            </a:r>
            <a:r>
              <a:rPr lang="zh-CN"/>
              <a:t>。这里存在一个</a:t>
            </a:r>
            <a:r>
              <a:t>问题，像这样使用纯数据驱动的方法会有很大的弊端。上面的动画中</a:t>
            </a:r>
            <a:r>
              <a:rPr lang="zh-CN"/>
              <a:t>采用</a:t>
            </a:r>
            <a:r>
              <a:t>未知物理过程的实际值（灰线）。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你可以看到，虽然神经网络在实验数据附近准确地模拟了物理过程，但它未能从这个训练数据中概括出来。由于只依赖数据，人们可以说它还没有真正 "理解 "这个科学问题。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纯粹的数据驱动方法</a:t>
            </a:r>
            <a:r>
              <a:rPr lang="zh-CN"/>
              <a:t>具有</a:t>
            </a:r>
            <a:r>
              <a:t>"</a:t>
            </a:r>
            <a:r>
              <a:rPr lang="zh-CN"/>
              <a:t>单纯</a:t>
            </a:r>
            <a:r>
              <a:t>"性</a:t>
            </a:r>
            <a:r>
              <a:rPr lang="zh-CN"/>
              <a:t>。这里存在一个</a:t>
            </a:r>
            <a:r>
              <a:t>问题，像这样使用纯数据驱动的方法会有很大的弊端。上面的动画中</a:t>
            </a:r>
            <a:r>
              <a:rPr lang="zh-CN"/>
              <a:t>采用</a:t>
            </a:r>
            <a:r>
              <a:t>未知物理过程的实际值（灰线）。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你可以看到，虽然神经网络在实验数据附近准确地模拟了物理过程，但它未能从这个训练数据中概括出来。由于只依赖数据，人们可以说它还没有真正 "理解 "这个科学问题。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60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0DD8198D-65AA-43C7-A7ED-B03DF4CE269C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E0B73CB-50A8-4C36-B778-FF69316E0F08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2021/9/30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3E71-776D-4B7D-850B-F0146D3E767F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A8AC3-3B8C-4A8B-8E7C-A436C4BA8CD7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2950D-B9D4-485B-BA9B-0D6719A647A2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A23A-A58C-4DC8-B7F2-8F35C7085078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127C-8D5D-4ACE-A33C-9EFFBFF1F0EE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93CF4-9AE8-46C2-A22C-505C1111DC65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86CC-2CAF-405C-A102-84D890D78190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1166-8342-44E9-BAD2-0051ECFA5BC4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470B-09F3-45E4-BB52-D46DDC95B15A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CD85E-30D6-46AB-A8E2-BF0903B3D2F0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AFC66-EDC9-41B7-BE61-431262386517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EECCB-C84D-4166-A041-32885F4027D5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780A-C727-4C77-A3B4-DF319C02D7B6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478C2-F058-46BD-B2FE-7E0C12DE2897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5F29D-95A5-4481-9A6C-5800F74F5B29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0DD137-C9F4-4CE5-BD3B-3ADEBDA0B1B4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2021/9/30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D13B7-BC69-4EBE-B65A-AC3D00501309}" type="datetime1">
              <a:rPr lang="zh-CN" altLang="en-US" smtClean="0"/>
              <a:t>2021/9/30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2FECCB6-08C2-4E80-995E-D3BAC25BCEA8}" type="datetime1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b="1">
                <a:solidFill>
                  <a:schemeClr val="tx1"/>
                </a:solidFill>
              </a:rPr>
              <a:t>数据驱动的声场预报</a:t>
            </a:r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626745" y="2422525"/>
            <a:ext cx="10949305" cy="23571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基于物理信息网络的声场智能预报研究</a:t>
            </a:r>
          </a:p>
          <a:p>
            <a:r>
              <a:rPr lang="en-US" altLang="zh-CN" sz="3600" dirty="0"/>
              <a:t>		                          </a:t>
            </a:r>
          </a:p>
          <a:p>
            <a:r>
              <a:rPr lang="en-US" altLang="zh-CN" sz="3600" dirty="0"/>
              <a:t>						</a:t>
            </a:r>
            <a:r>
              <a:rPr lang="zh-CN" altLang="en-US" sz="2800" dirty="0">
                <a:solidFill>
                  <a:schemeClr val="tx1"/>
                </a:solidFill>
              </a:rPr>
              <a:t>报告人：徐亮，</a:t>
            </a:r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张海刚</a:t>
            </a:r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*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A66400-D649-4160-9BA4-C9C746359D3C}"/>
              </a:ext>
            </a:extLst>
          </p:cNvPr>
          <p:cNvSpPr txBox="1"/>
          <p:nvPr/>
        </p:nvSpPr>
        <p:spPr>
          <a:xfrm>
            <a:off x="71020" y="40858"/>
            <a:ext cx="2625685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2.1 </a:t>
            </a:r>
            <a:r>
              <a:rPr lang="zh-CN" altLang="en-US" sz="2400" b="1" dirty="0">
                <a:solidFill>
                  <a:schemeClr val="tx1"/>
                </a:solidFill>
              </a:rPr>
              <a:t>提取物理规律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77492-A6DB-47E3-9BA6-24F8F9FA8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/>
              <p:nvPr/>
            </p:nvSpPr>
            <p:spPr>
              <a:xfrm>
                <a:off x="1571347" y="808534"/>
                <a:ext cx="3612336" cy="4908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=0</m:t>
                      </m:r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432CCBDA-3B4F-4611-848F-CBE112FA8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47" y="808534"/>
                <a:ext cx="3612336" cy="49084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3">
            <a:extLst>
              <a:ext uri="{FF2B5EF4-FFF2-40B4-BE49-F238E27FC236}">
                <a16:creationId xmlns:a16="http://schemas.microsoft.com/office/drawing/2014/main" id="{BA007424-F465-4556-B289-7FE8F9684A57}"/>
              </a:ext>
            </a:extLst>
          </p:cNvPr>
          <p:cNvSpPr txBox="1"/>
          <p:nvPr/>
        </p:nvSpPr>
        <p:spPr>
          <a:xfrm>
            <a:off x="187838" y="808534"/>
            <a:ext cx="318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控制方程：</a:t>
            </a: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C32E5F0-EF04-4B0A-8D9B-A497996E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004" y="808534"/>
            <a:ext cx="3913505" cy="2935605"/>
          </a:xfrm>
          <a:prstGeom prst="rect">
            <a:avLst/>
          </a:prstGeom>
        </p:spPr>
      </p:pic>
      <p:sp>
        <p:nvSpPr>
          <p:cNvPr id="2" name="箭头: 下 1">
            <a:extLst>
              <a:ext uri="{FF2B5EF4-FFF2-40B4-BE49-F238E27FC236}">
                <a16:creationId xmlns:a16="http://schemas.microsoft.com/office/drawing/2014/main" id="{5272D34D-85CB-4310-A331-32109BF3D5EA}"/>
              </a:ext>
            </a:extLst>
          </p:cNvPr>
          <p:cNvSpPr/>
          <p:nvPr/>
        </p:nvSpPr>
        <p:spPr bwMode="auto">
          <a:xfrm>
            <a:off x="5588393" y="879555"/>
            <a:ext cx="574089" cy="5409089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accent4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accent4">
                  <a:lumMod val="95000"/>
                  <a:lumOff val="5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8" name="Text Box 17">
            <a:extLst>
              <a:ext uri="{FF2B5EF4-FFF2-40B4-BE49-F238E27FC236}">
                <a16:creationId xmlns:a16="http://schemas.microsoft.com/office/drawing/2014/main" id="{F260FA27-5CE4-415F-A223-B3FD489776E9}"/>
              </a:ext>
            </a:extLst>
          </p:cNvPr>
          <p:cNvSpPr txBox="1"/>
          <p:nvPr/>
        </p:nvSpPr>
        <p:spPr>
          <a:xfrm>
            <a:off x="6645004" y="4024999"/>
            <a:ext cx="4192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数据输入步骤：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采样</a:t>
            </a:r>
            <a:r>
              <a:rPr lang="en-US" altLang="zh-CN" dirty="0"/>
              <a:t>N</a:t>
            </a:r>
            <a:r>
              <a:rPr lang="zh-CN" altLang="en-US" dirty="0"/>
              <a:t>个数据点，获得采样序号</a:t>
            </a:r>
            <a:r>
              <a:rPr lang="en-US" altLang="zh-CN" dirty="0"/>
              <a:t>idx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r[idx], z[idx], pr[idx], z[idx]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0FF12F-1908-47C8-A56C-10C306D4618D}"/>
              </a:ext>
            </a:extLst>
          </p:cNvPr>
          <p:cNvSpPr txBox="1"/>
          <p:nvPr/>
        </p:nvSpPr>
        <p:spPr>
          <a:xfrm>
            <a:off x="71021" y="40858"/>
            <a:ext cx="2881406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/>
              <a:t>2.2 </a:t>
            </a:r>
            <a:r>
              <a:rPr lang="zh-CN" altLang="en-US" sz="2400" b="1" dirty="0"/>
              <a:t>声场计算函数化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59E09D-4A3B-464A-B444-BC009C97FD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333E06-7208-4AD5-9832-172C6420EC72}"/>
              </a:ext>
            </a:extLst>
          </p:cNvPr>
          <p:cNvSpPr txBox="1"/>
          <p:nvPr/>
        </p:nvSpPr>
        <p:spPr>
          <a:xfrm>
            <a:off x="1108129" y="968644"/>
            <a:ext cx="639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目的：提高三维声场计算速度，计算速度提高</a:t>
            </a:r>
            <a:r>
              <a:rPr lang="en-US" altLang="zh-CN" dirty="0"/>
              <a:t>3</a:t>
            </a:r>
            <a:r>
              <a:rPr lang="zh-CN" altLang="en-US" dirty="0"/>
              <a:t>个量级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45490"/>
            <a:ext cx="6038850" cy="3390900"/>
          </a:xfrm>
          <a:prstGeom prst="rect">
            <a:avLst/>
          </a:prstGeom>
        </p:spPr>
      </p:pic>
      <p:sp>
        <p:nvSpPr>
          <p:cNvPr id="9571" name="Google Shape;9571;p134"/>
          <p:cNvSpPr txBox="1"/>
          <p:nvPr/>
        </p:nvSpPr>
        <p:spPr>
          <a:xfrm>
            <a:off x="1972000" y="72665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>
                <a:solidFill>
                  <a:schemeClr val="accent4"/>
                </a:solidFill>
                <a:effectLst/>
              </a:rPr>
              <a:t>例：基于抛物方程方法的</a:t>
            </a:r>
            <a:r>
              <a:rPr lang="zh-CN" altLang="en-US" sz="2800" b="1" dirty="0">
                <a:solidFill>
                  <a:srgbClr val="FF0000"/>
                </a:solidFill>
                <a:effectLst/>
              </a:rPr>
              <a:t>数据集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生成</a:t>
            </a:r>
          </a:p>
        </p:txBody>
      </p:sp>
      <p:pic>
        <p:nvPicPr>
          <p:cNvPr id="3" name="Picture 2" descr="fig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" y="745490"/>
            <a:ext cx="4855845" cy="3642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/>
              <p:nvPr/>
            </p:nvSpPr>
            <p:spPr>
              <a:xfrm>
                <a:off x="268787" y="4778305"/>
                <a:ext cx="3898265" cy="4241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图为声压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进行了变换：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𝑃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87" y="4778305"/>
                <a:ext cx="3898265" cy="424180"/>
              </a:xfrm>
              <a:prstGeom prst="rect">
                <a:avLst/>
              </a:prstGeom>
              <a:blipFill>
                <a:blip r:embed="rId5"/>
                <a:stretch>
                  <a:fillRect t="-100000" r="-6875" b="-146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1"/>
          <p:nvPr/>
        </p:nvSpPr>
        <p:spPr>
          <a:xfrm>
            <a:off x="383540" y="5043745"/>
            <a:ext cx="409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en-US" altLang="zh-CN" dirty="0"/>
              <a:t>RAM</a:t>
            </a:r>
            <a:r>
              <a:rPr lang="zh-CN" altLang="en-US" dirty="0"/>
              <a:t>程序包自带算例，仅进行了上面处理。</a:t>
            </a:r>
            <a:endParaRPr lang="en-US" altLang="zh-CN" dirty="0"/>
          </a:p>
          <a:p>
            <a:r>
              <a:rPr lang="zh-CN" altLang="en-US" dirty="0"/>
              <a:t>密度恒定，衰减系数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771370" y="4584094"/>
            <a:ext cx="6192559" cy="211963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分为两个数据集：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"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声压实数部分：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Real-Pre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"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声压虚数部分：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Image-Pre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对于距离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、深度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Z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、声速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C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的三维变量数据集如上图所示。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数据集是一个（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，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Z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，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C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）和复数声压值的映射关系。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EF8F0B-3633-472D-8AA5-B0809B9E27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0CA91475-99EF-47AF-A6E0-7DD40A6A1D9B}"/>
              </a:ext>
            </a:extLst>
          </p:cNvPr>
          <p:cNvSpPr/>
          <p:nvPr/>
        </p:nvSpPr>
        <p:spPr bwMode="auto">
          <a:xfrm>
            <a:off x="383540" y="4216292"/>
            <a:ext cx="10314052" cy="251460"/>
          </a:xfrm>
          <a:prstGeom prst="rightArrow">
            <a:avLst/>
          </a:prstGeom>
          <a:gradFill flip="none" rotWithShape="1">
            <a:gsLst>
              <a:gs pos="0">
                <a:srgbClr val="B2B2B2">
                  <a:shade val="30000"/>
                  <a:satMod val="115000"/>
                </a:srgbClr>
              </a:gs>
              <a:gs pos="50000">
                <a:srgbClr val="B2B2B2">
                  <a:shade val="67500"/>
                  <a:satMod val="115000"/>
                </a:srgbClr>
              </a:gs>
              <a:gs pos="100000">
                <a:srgbClr val="B2B2B2">
                  <a:shade val="100000"/>
                  <a:satMod val="115000"/>
                </a:srgbClr>
              </a:gs>
            </a:gsLst>
            <a:lin ang="0" scaled="1"/>
            <a:tileRect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2"/>
          <p:cNvSpPr>
            <a:spLocks noGrp="1"/>
          </p:cNvSpPr>
          <p:nvPr/>
        </p:nvSpPr>
        <p:spPr>
          <a:xfrm>
            <a:off x="883285" y="1085850"/>
            <a:ext cx="2985135" cy="21869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6" name="Content Placeholder 12"/>
          <p:cNvSpPr>
            <a:spLocks noGrp="1"/>
          </p:cNvSpPr>
          <p:nvPr/>
        </p:nvSpPr>
        <p:spPr>
          <a:xfrm>
            <a:off x="2312670" y="1085850"/>
            <a:ext cx="2985135" cy="218694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cxnSp>
        <p:nvCxnSpPr>
          <p:cNvPr id="7" name="Straight Connector 6"/>
          <p:cNvCxnSpPr>
            <a:stCxn id="6" idx="0"/>
            <a:endCxn id="6" idx="2"/>
          </p:cNvCxnSpPr>
          <p:nvPr/>
        </p:nvCxnSpPr>
        <p:spPr>
          <a:xfrm>
            <a:off x="3805555" y="1073150"/>
            <a:ext cx="0" cy="218694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" name="Curved Down Arrow 7"/>
          <p:cNvSpPr/>
          <p:nvPr/>
        </p:nvSpPr>
        <p:spPr>
          <a:xfrm>
            <a:off x="89979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9" name="Curved Down Arrow 8"/>
          <p:cNvSpPr/>
          <p:nvPr/>
        </p:nvSpPr>
        <p:spPr>
          <a:xfrm>
            <a:off x="245173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10" name="Curved Down Arrow 9"/>
          <p:cNvSpPr/>
          <p:nvPr/>
        </p:nvSpPr>
        <p:spPr>
          <a:xfrm>
            <a:off x="394398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85750" y="3929380"/>
            <a:ext cx="15824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初始声压和声速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91160" y="5062855"/>
            <a:ext cx="1921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构建算子</a:t>
            </a:r>
            <a:r>
              <a:rPr lang="en-US" altLang="zh-CN" sz="2800"/>
              <a:t>X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676910" y="3377565"/>
            <a:ext cx="385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2066290" y="3377565"/>
            <a:ext cx="477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dr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3566160" y="3377565"/>
            <a:ext cx="78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2*dr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4939665" y="3377565"/>
            <a:ext cx="78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n*dr</a:t>
            </a:r>
          </a:p>
        </p:txBody>
      </p:sp>
      <p:cxnSp>
        <p:nvCxnSpPr>
          <p:cNvPr id="19" name="Straight Arrow Connector 18"/>
          <p:cNvCxnSpPr>
            <a:stCxn id="12" idx="0"/>
            <a:endCxn id="1" idx="1"/>
          </p:cNvCxnSpPr>
          <p:nvPr/>
        </p:nvCxnSpPr>
        <p:spPr>
          <a:xfrm flipH="1" flipV="1">
            <a:off x="883285" y="2166620"/>
            <a:ext cx="193675" cy="17500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Straight Arrow Connector 19"/>
          <p:cNvCxnSpPr>
            <a:stCxn id="14" idx="0"/>
            <a:endCxn id="6" idx="1"/>
          </p:cNvCxnSpPr>
          <p:nvPr/>
        </p:nvCxnSpPr>
        <p:spPr>
          <a:xfrm flipV="1">
            <a:off x="1351915" y="2166620"/>
            <a:ext cx="960755" cy="28835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33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Straight Arrow Connector 20"/>
          <p:cNvCxnSpPr>
            <a:stCxn id="6" idx="1"/>
            <a:endCxn id="22" idx="1"/>
          </p:cNvCxnSpPr>
          <p:nvPr/>
        </p:nvCxnSpPr>
        <p:spPr>
          <a:xfrm>
            <a:off x="2312670" y="2179320"/>
            <a:ext cx="499745" cy="28721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Text Box 21"/>
          <p:cNvSpPr txBox="1"/>
          <p:nvPr/>
        </p:nvSpPr>
        <p:spPr>
          <a:xfrm>
            <a:off x="2812415" y="4759325"/>
            <a:ext cx="2127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/>
              <a:t>预报声压</a:t>
            </a:r>
          </a:p>
        </p:txBody>
      </p:sp>
      <p:cxnSp>
        <p:nvCxnSpPr>
          <p:cNvPr id="23" name="Straight Arrow Connector 22"/>
          <p:cNvCxnSpPr>
            <a:stCxn id="12" idx="0"/>
          </p:cNvCxnSpPr>
          <p:nvPr/>
        </p:nvCxnSpPr>
        <p:spPr>
          <a:xfrm flipV="1">
            <a:off x="1076960" y="2223770"/>
            <a:ext cx="1231265" cy="16929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5722620" y="1057275"/>
            <a:ext cx="5956300" cy="399415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vPINNs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variational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cPINNs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conservative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pPINNs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parareal PINNs</a:t>
            </a:r>
            <a:endParaRPr kumimoji="0" lang="en-US" altLang="zh-CN" sz="280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fPINNs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fractional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sPINNs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stochastic PINNs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LePINNs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Levy process PINNs</a:t>
            </a:r>
            <a:endParaRPr kumimoji="0" lang="en-US" altLang="zh-CN" sz="2800" i="0" u="none" strike="noStrike" kern="1200" cap="none" spc="0" normalizeH="0" baseline="0" noProof="1">
              <a:solidFill>
                <a:srgbClr val="FFC000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nPINNs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NonLocal PINNs</a:t>
            </a:r>
            <a:r>
              <a:rPr kumimoji="0" lang="en-US" altLang="en-US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5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" y="122555"/>
            <a:ext cx="8334375" cy="2737485"/>
          </a:xfrm>
          <a:prstGeom prst="rect">
            <a:avLst/>
          </a:prstGeom>
        </p:spPr>
      </p:pic>
      <p:pic>
        <p:nvPicPr>
          <p:cNvPr id="5" name="Picture 4" descr="fig5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728" y="3173582"/>
            <a:ext cx="4259640" cy="2839760"/>
          </a:xfrm>
          <a:prstGeom prst="rect">
            <a:avLst/>
          </a:prstGeom>
        </p:spPr>
      </p:pic>
      <p:sp>
        <p:nvSpPr>
          <p:cNvPr id="28" name="TextBox 57"/>
          <p:cNvSpPr txBox="1"/>
          <p:nvPr/>
        </p:nvSpPr>
        <p:spPr>
          <a:xfrm>
            <a:off x="562538" y="2860338"/>
            <a:ext cx="10629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精确解和网络预报结果比较：（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）采用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RAM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作为数据来源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;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）结合分裂步进和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PINNs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的网络预报结果</a:t>
            </a:r>
          </a:p>
        </p:txBody>
      </p:sp>
      <p:sp>
        <p:nvSpPr>
          <p:cNvPr id="6" name="TextBox 57"/>
          <p:cNvSpPr txBox="1"/>
          <p:nvPr/>
        </p:nvSpPr>
        <p:spPr>
          <a:xfrm>
            <a:off x="2210862" y="5953566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100m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深度声压传播损失比较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57"/>
          <p:cNvSpPr txBox="1"/>
          <p:nvPr/>
        </p:nvSpPr>
        <p:spPr>
          <a:xfrm>
            <a:off x="7666543" y="5962381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声速剖面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D7E16D-ED42-4DF4-8C35-C93965CD38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80" y="3191071"/>
            <a:ext cx="3647679" cy="26464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7"/>
          <p:cNvSpPr txBox="1"/>
          <p:nvPr/>
        </p:nvSpPr>
        <p:spPr>
          <a:xfrm>
            <a:off x="4126793" y="5366048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不同深度声压传播损失结果比较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08175" y="483235"/>
            <a:ext cx="3847465" cy="2835910"/>
            <a:chOff x="30" y="34"/>
            <a:chExt cx="12638" cy="9480"/>
          </a:xfrm>
        </p:grpSpPr>
        <p:pic>
          <p:nvPicPr>
            <p:cNvPr id="3" name="Picture 2" descr="fig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" y="34"/>
              <a:ext cx="12639" cy="948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1559" y="4532"/>
              <a:ext cx="4533" cy="19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76200" cap="flat" cmpd="sng" algn="ctr">
              <a:solidFill>
                <a:srgbClr val="20202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Straight Connector 4"/>
            <p:cNvCxnSpPr/>
            <p:nvPr/>
          </p:nvCxnSpPr>
          <p:spPr>
            <a:xfrm flipV="1">
              <a:off x="6092" y="2840"/>
              <a:ext cx="4784" cy="1692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76200" cap="flat" cmpd="sng" algn="ctr">
              <a:solidFill>
                <a:srgbClr val="20202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1402080" y="3445510"/>
            <a:ext cx="9126220" cy="312039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对区域海洋环境，某些环境参数对声场的影响是固定的，比如海底以下介质的声速剖面、孔隙率等基本是不变的但是很难测量。如果仅对</a:t>
            </a:r>
            <a:r>
              <a:rPr kumimoji="0" lang="zh-CN" altLang="en-US" sz="2000" i="0" u="none" strike="noStrike" kern="1200" cap="none" spc="0" normalizeH="0" baseline="0" noProof="1">
                <a:latin typeface="+mn-lt"/>
                <a:ea typeface="+mn-ea"/>
                <a:cs typeface="+mn-cs"/>
                <a:sym typeface="+mn-ea"/>
              </a:rPr>
              <a:t>波导内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物理机制进行学习，从实验结果出发包含这些机理可以克服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环境采样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的困难，把</a:t>
            </a:r>
            <a:r>
              <a:rPr lang="zh-CN" altLang="en-US" sz="2000" noProof="1">
                <a:solidFill>
                  <a:srgbClr val="202020"/>
                </a:solidFill>
                <a:sym typeface="+mn-ea"/>
              </a:rPr>
              <a:t>环境影响包含在方程中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。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对于不同频率，传统计算声场方法需要考虑不同理论的适用环境。这里可以通过训练得到一个包含所有模型的模型。实现声场预报的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函数化特别是三维</a:t>
            </a:r>
            <a:r>
              <a:rPr kumimoji="0" lang="zh-CN" altLang="en-US" sz="200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声场预报的函数化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。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存在实验测量数据到环境参数的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逆问题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。声源位置、环境参数实际是方程的一部分，可以通过训练方程的系数的方法得到环境参数。</a:t>
            </a:r>
            <a:r>
              <a:rPr kumimoji="0" lang="en-US" altLang="zh-CN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	</a:t>
            </a:r>
          </a:p>
        </p:txBody>
      </p:sp>
      <p:pic>
        <p:nvPicPr>
          <p:cNvPr id="8" name="Picture 7" descr="fig5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640" y="483235"/>
            <a:ext cx="3842385" cy="28365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DBEA07-20DB-4953-9D80-9253AF8191FE}"/>
              </a:ext>
            </a:extLst>
          </p:cNvPr>
          <p:cNvSpPr txBox="1"/>
          <p:nvPr/>
        </p:nvSpPr>
        <p:spPr>
          <a:xfrm>
            <a:off x="71019" y="40858"/>
            <a:ext cx="3594329" cy="46166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2.3 </a:t>
            </a:r>
            <a:r>
              <a:rPr lang="zh-CN" altLang="en-US" sz="2400" b="1" dirty="0"/>
              <a:t>无先验知识参数反演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72CBCE-CF55-4009-B272-DD6C2F213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4" name="Picture 25" descr="fig0">
            <a:extLst>
              <a:ext uri="{FF2B5EF4-FFF2-40B4-BE49-F238E27FC236}">
                <a16:creationId xmlns:a16="http://schemas.microsoft.com/office/drawing/2014/main" id="{AF8C6CD0-E5D1-41C6-B99A-A03C03F3A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095590"/>
            <a:ext cx="5349240" cy="2193925"/>
          </a:xfrm>
          <a:prstGeom prst="rect">
            <a:avLst/>
          </a:prstGeom>
        </p:spPr>
      </p:pic>
      <p:pic>
        <p:nvPicPr>
          <p:cNvPr id="5" name="Picture 25" descr="fig0">
            <a:extLst>
              <a:ext uri="{FF2B5EF4-FFF2-40B4-BE49-F238E27FC236}">
                <a16:creationId xmlns:a16="http://schemas.microsoft.com/office/drawing/2014/main" id="{34B82D1F-0603-48A1-937B-180AC763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3882582"/>
            <a:ext cx="5349240" cy="2193925"/>
          </a:xfrm>
          <a:prstGeom prst="rect">
            <a:avLst/>
          </a:prstGeom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F75513B4-0EC2-432C-986D-CE93BF3D1056}"/>
              </a:ext>
            </a:extLst>
          </p:cNvPr>
          <p:cNvSpPr txBox="1"/>
          <p:nvPr/>
        </p:nvSpPr>
        <p:spPr>
          <a:xfrm>
            <a:off x="278519" y="1547159"/>
            <a:ext cx="74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</a:t>
            </a:r>
            <a:r>
              <a:rPr lang="en-US" altLang="zh-CN" sz="2400" dirty="0"/>
              <a:t>r</a:t>
            </a:r>
          </a:p>
          <a:p>
            <a:r>
              <a:rPr lang="en-US" altLang="zh-CN" sz="2400" dirty="0"/>
              <a:t>   z</a:t>
            </a:r>
          </a:p>
          <a:p>
            <a:r>
              <a:rPr lang="en-US" altLang="zh-CN" sz="2400" dirty="0"/>
              <a:t>  Zs</a:t>
            </a:r>
          </a:p>
          <a:p>
            <a:r>
              <a:rPr lang="en-US" altLang="zh-CN" sz="2400" dirty="0"/>
              <a:t>  Zr</a:t>
            </a:r>
            <a:endParaRPr lang="zh-CN" altLang="en-US" sz="2400" dirty="0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410E0298-9140-4DD8-98FF-503B750662A8}"/>
              </a:ext>
            </a:extLst>
          </p:cNvPr>
          <p:cNvSpPr txBox="1"/>
          <p:nvPr/>
        </p:nvSpPr>
        <p:spPr>
          <a:xfrm>
            <a:off x="278970" y="4638283"/>
            <a:ext cx="74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</a:t>
            </a:r>
            <a:r>
              <a:rPr lang="en-US" altLang="zh-CN" sz="2400" dirty="0"/>
              <a:t>r</a:t>
            </a:r>
          </a:p>
          <a:p>
            <a:r>
              <a:rPr lang="en-US" altLang="zh-CN" sz="2400" dirty="0"/>
              <a:t>   z</a:t>
            </a:r>
            <a:endParaRPr lang="zh-CN" altLang="en-US" sz="2400" dirty="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696EE8F6-4174-4A5F-A4AB-5B15A9DB9031}"/>
              </a:ext>
            </a:extLst>
          </p:cNvPr>
          <p:cNvSpPr txBox="1"/>
          <p:nvPr/>
        </p:nvSpPr>
        <p:spPr>
          <a:xfrm>
            <a:off x="5924097" y="1851292"/>
            <a:ext cx="910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复数声压：</a:t>
            </a:r>
            <a:r>
              <a:rPr lang="en-US" altLang="zh-CN" sz="2000" dirty="0"/>
              <a:t>P(r, z)</a:t>
            </a:r>
            <a:endParaRPr lang="zh-CN" altLang="en-US" sz="2000" dirty="0"/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4A81D254-A97F-4163-A4F4-8139B9242C39}"/>
              </a:ext>
            </a:extLst>
          </p:cNvPr>
          <p:cNvSpPr txBox="1"/>
          <p:nvPr/>
        </p:nvSpPr>
        <p:spPr>
          <a:xfrm>
            <a:off x="5924096" y="4545951"/>
            <a:ext cx="910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声速分布：</a:t>
            </a:r>
            <a:endParaRPr lang="en-US" altLang="zh-CN" sz="2000" dirty="0"/>
          </a:p>
          <a:p>
            <a:r>
              <a:rPr lang="en-US" altLang="zh-CN" sz="2000" dirty="0"/>
              <a:t>C(r, z)</a:t>
            </a:r>
            <a:endParaRPr lang="zh-CN" altLang="en-US" sz="2000" dirty="0"/>
          </a:p>
        </p:txBody>
      </p:sp>
      <p:sp>
        <p:nvSpPr>
          <p:cNvPr id="13" name="TextBox 57">
            <a:extLst>
              <a:ext uri="{FF2B5EF4-FFF2-40B4-BE49-F238E27FC236}">
                <a16:creationId xmlns:a16="http://schemas.microsoft.com/office/drawing/2014/main" id="{8E5F0BBF-03C4-4F47-AFF6-03FDCD69E4C4}"/>
              </a:ext>
            </a:extLst>
          </p:cNvPr>
          <p:cNvSpPr txBox="1"/>
          <p:nvPr/>
        </p:nvSpPr>
        <p:spPr>
          <a:xfrm>
            <a:off x="1276180" y="3354052"/>
            <a:ext cx="4268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声压网络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57">
            <a:extLst>
              <a:ext uri="{FF2B5EF4-FFF2-40B4-BE49-F238E27FC236}">
                <a16:creationId xmlns:a16="http://schemas.microsoft.com/office/drawing/2014/main" id="{14C29789-0D94-4C90-B90F-7FF6A91B3B2B}"/>
              </a:ext>
            </a:extLst>
          </p:cNvPr>
          <p:cNvSpPr txBox="1"/>
          <p:nvPr/>
        </p:nvSpPr>
        <p:spPr>
          <a:xfrm>
            <a:off x="1276180" y="6033473"/>
            <a:ext cx="4268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声速网络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AA155D4-09D9-4B49-AAD0-27D9503DA611}"/>
                  </a:ext>
                </a:extLst>
              </p:cNvPr>
              <p:cNvSpPr txBox="1"/>
              <p:nvPr/>
            </p:nvSpPr>
            <p:spPr>
              <a:xfrm>
                <a:off x="6202615" y="1125582"/>
                <a:ext cx="6103620" cy="4359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noProof="1" smtClean="0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Loss</m:t>
                    </m:r>
                    <m:r>
                      <a:rPr lang="en-US" altLang="zh-CN" sz="2400" b="0" i="1" noProof="1" smtClean="0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=</m:t>
                    </m:r>
                  </m:oMath>
                </a14:m>
                <a:r>
                  <a:rPr lang="en-US" altLang="zh-CN" sz="2400" noProof="1">
                    <a:cs typeface="DejaVu Math TeX Gyre" panose="02000503000000000000" charset="0"/>
                    <a:sym typeface="+mn-ea"/>
                  </a:rPr>
                  <a:t> </a:t>
                </a:r>
              </a:p>
              <a:p>
                <a:pPr algn="just"/>
                <a:r>
                  <a:rPr lang="en-US" altLang="zh-CN" sz="2400" noProof="1">
                    <a:cs typeface="DejaVu Math TeX Gyre" panose="02000503000000000000" charset="0"/>
                    <a:sym typeface="+mn-ea"/>
                  </a:rPr>
                  <a:t>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𝑖</m:t>
                        </m:r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</m:sSub>
                      </m:sup>
                      <m:e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|</m:t>
                        </m:r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𝑝</m:t>
                        </m:r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CN" sz="2400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)−</m:t>
                        </m:r>
                        <m:sSup>
                          <m:s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𝑑𝑎𝑡𝑎</m:t>
                                </m:r>
                              </m:sub>
                              <m:sup>
                                <m:r>
                                  <a:rPr lang="en-US" altLang="zh-CN" sz="2400" i="1" noProof="1"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𝑖</m:t>
                                </m:r>
                              </m:sup>
                            </m:sSubSup>
                          </m:e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b="0" i="1" noProof="1"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 algn="ctr"/>
                <a:r>
                  <a:rPr lang="zh-CN" altLang="en-US" sz="2400" noProof="1"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（</a:t>
                </a:r>
                <a:r>
                  <a:rPr lang="zh-CN" altLang="en-US" sz="2400" noProof="1">
                    <a:solidFill>
                      <a:srgbClr val="FF0000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数据匹配</a:t>
                </a:r>
                <a:r>
                  <a:rPr lang="zh-CN" altLang="en-US" sz="2400" noProof="1"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）</a:t>
                </a:r>
                <a:endParaRPr lang="en-US" altLang="zh-CN" sz="2400" noProof="1"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 algn="ctr"/>
                <a:endParaRPr lang="en-US" altLang="zh-CN" sz="2400" noProof="1"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/>
                <a:r>
                  <a:rPr kumimoji="0" lang="en-US" altLang="zh-CN" sz="2400" b="0" u="none" strike="noStrike" kern="1200" cap="none" spc="0" normalizeH="0" baseline="0" noProof="1">
                    <a:solidFill>
                      <a:schemeClr val="tx1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		+</a:t>
                </a:r>
                <a:r>
                  <a:rPr kumimoji="0" lang="en-US" altLang="zh-CN" sz="2400" b="0" u="none" strike="noStrike" kern="1200" cap="none" spc="0" normalizeH="0" baseline="0" noProof="1">
                    <a:solidFill>
                      <a:schemeClr val="tx1"/>
                    </a:solidFill>
                    <a:cs typeface="DejaVu Math TeX Gyre" panose="02000503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naryPr>
                      <m:sub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𝑖</m:t>
                        </m:r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 noProof="1"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s</m:t>
                            </m:r>
                          </m:sub>
                        </m:sSub>
                      </m:sup>
                      <m:e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|</m:t>
                        </m:r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𝑝</m:t>
                        </m:r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(</m:t>
                        </m:r>
                        <m:sSubSup>
                          <m:sSubSup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𝑝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𝑖</m:t>
                            </m:r>
                          </m:sup>
                        </m:sSubSup>
                        <m:r>
                          <a:rPr kumimoji="0" lang="en-US" altLang="zh-CN" sz="24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)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|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CN" sz="2400" b="0" u="none" strike="noStrike" kern="1200" cap="none" spc="0" normalizeH="0" baseline="0" noProof="1">
                  <a:solidFill>
                    <a:schemeClr val="tx1"/>
                  </a:solidFill>
                  <a:cs typeface="DejaVu Math TeX Gyre" panose="02000503000000000000" charset="0"/>
                  <a:sym typeface="+mn-ea"/>
                </a:endParaRPr>
              </a:p>
              <a:p>
                <a:pPr algn="ctr"/>
                <a:r>
                  <a:rPr kumimoji="0" lang="zh-CN" altLang="en-US" sz="2400" b="0" u="none" strike="noStrike" kern="1200" cap="none" spc="0" normalizeH="0" baseline="0" noProof="1">
                    <a:solidFill>
                      <a:schemeClr val="tx1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（</a:t>
                </a:r>
                <a:r>
                  <a:rPr kumimoji="0" lang="zh-CN" altLang="en-US" sz="2400" b="0" u="none" strike="noStrike" kern="1200" cap="none" spc="0" normalizeH="0" baseline="0" noProof="1">
                    <a:solidFill>
                      <a:srgbClr val="FF0000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边界条件</a:t>
                </a:r>
                <a:r>
                  <a:rPr kumimoji="0" lang="zh-CN" altLang="en-US" sz="2400" b="0" u="none" strike="noStrike" kern="1200" cap="none" spc="0" normalizeH="0" baseline="0" noProof="1">
                    <a:solidFill>
                      <a:schemeClr val="tx1"/>
                    </a:solidFill>
                    <a:latin typeface="Cambria Math" panose="02040503050406030204" pitchFamily="18" charset="0"/>
                    <a:cs typeface="DejaVu Math TeX Gyre" panose="02000503000000000000" charset="0"/>
                    <a:sym typeface="+mn-ea"/>
                  </a:rPr>
                  <a:t>）</a:t>
                </a:r>
                <a:endParaRPr kumimoji="0" lang="en-US" altLang="zh-CN" sz="2400" b="0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 algn="ctr"/>
                <a:endParaRPr kumimoji="0" lang="en-US" altLang="zh-CN" sz="2400" b="0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cs typeface="DejaVu Math TeX Gyre" panose="02000503000000000000" charset="0"/>
                  <a:sym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DejaVu Math TeX Gyre" panose="02000503000000000000" charset="0"/>
                          <a:sym typeface="+mn-ea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DejaVu Math TeX Gyre" panose="02000503000000000000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/>
                <a:r>
                  <a:rPr lang="en-US" altLang="zh-CN" sz="2400" dirty="0"/>
                  <a:t>		</a:t>
                </a:r>
                <a:r>
                  <a:rPr lang="zh-CN" altLang="en-US" sz="2400" dirty="0"/>
                  <a:t>（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Helmholtz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方程</a:t>
                </a:r>
                <a:r>
                  <a:rPr lang="zh-CN" altLang="en-US" sz="2400" dirty="0"/>
                  <a:t>）</a:t>
                </a: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AA155D4-09D9-4B49-AAD0-27D9503D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15" y="1125582"/>
                <a:ext cx="6103620" cy="4359014"/>
              </a:xfrm>
              <a:prstGeom prst="rect">
                <a:avLst/>
              </a:prstGeom>
              <a:blipFill>
                <a:blip r:embed="rId4"/>
                <a:stretch>
                  <a:fillRect b="-2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96DD550-00E4-46C2-A754-0AF9B00B8DF1}"/>
              </a:ext>
            </a:extLst>
          </p:cNvPr>
          <p:cNvCxnSpPr>
            <a:cxnSpLocks/>
          </p:cNvCxnSpPr>
          <p:nvPr/>
        </p:nvCxnSpPr>
        <p:spPr bwMode="auto">
          <a:xfrm flipV="1">
            <a:off x="6834751" y="2292892"/>
            <a:ext cx="1607450" cy="37324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D76827E-7B02-44C7-BF6F-8D06FE38F578}"/>
              </a:ext>
            </a:extLst>
          </p:cNvPr>
          <p:cNvCxnSpPr>
            <a:cxnSpLocks/>
          </p:cNvCxnSpPr>
          <p:nvPr/>
        </p:nvCxnSpPr>
        <p:spPr bwMode="auto">
          <a:xfrm>
            <a:off x="6834751" y="2666135"/>
            <a:ext cx="1607450" cy="7628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EB9FF7B-103A-452F-93C7-D90AA52F054A}"/>
              </a:ext>
            </a:extLst>
          </p:cNvPr>
          <p:cNvCxnSpPr>
            <a:cxnSpLocks/>
          </p:cNvCxnSpPr>
          <p:nvPr/>
        </p:nvCxnSpPr>
        <p:spPr bwMode="auto">
          <a:xfrm>
            <a:off x="6834751" y="2663109"/>
            <a:ext cx="1395996" cy="2503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CA1D1D6-E61B-443C-B5A3-5F8AF101B542}"/>
              </a:ext>
            </a:extLst>
          </p:cNvPr>
          <p:cNvCxnSpPr>
            <a:cxnSpLocks/>
          </p:cNvCxnSpPr>
          <p:nvPr/>
        </p:nvCxnSpPr>
        <p:spPr bwMode="auto">
          <a:xfrm>
            <a:off x="6755907" y="5209827"/>
            <a:ext cx="1474840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0"/>
          <p:cNvSpPr txBox="1"/>
          <p:nvPr/>
        </p:nvSpPr>
        <p:spPr>
          <a:xfrm>
            <a:off x="1038860" y="586740"/>
            <a:ext cx="9725660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物理信息神经网络参考文献：</a:t>
            </a:r>
            <a:endParaRPr lang="zh-CN" altLang="en-US" dirty="0"/>
          </a:p>
          <a:p>
            <a:endParaRPr lang="zh-CN" alt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>
                <a:solidFill>
                  <a:schemeClr val="accent1"/>
                </a:solidFill>
                <a:effectLst/>
              </a:rPr>
              <a:t>解连续时间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PDEs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，建立了框架：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BSDE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PINN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effectLst/>
              </a:rPr>
              <a:t>HPM</a:t>
            </a:r>
            <a:r>
              <a:rPr lang="zh-CN" altLang="en-US" dirty="0">
                <a:solidFill>
                  <a:schemeClr val="accent1"/>
                </a:solidFill>
                <a:effectLst/>
              </a:rPr>
              <a:t>，研究趋向高维和力学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[1]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Weinan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E, Han J,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Jentzen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A. Deep learning-based numerical methods for high-dimensional parabolic partial differential equations and backward stochastic differential equations[J]. Communications in Mathematics and Statistics, 2017, 5(4): 349-380.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[2]</a:t>
            </a:r>
            <a:r>
              <a:rPr lang="en-US" altLang="zh-CN" b="1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Raissi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M,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Perdikaris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P, </a:t>
            </a:r>
            <a:r>
              <a:rPr lang="en-US" altLang="zh-CN" i="1" dirty="0" err="1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Karniadakis</a:t>
            </a:r>
            <a:r>
              <a:rPr lang="en-US" altLang="zh-CN" i="1" dirty="0">
                <a:solidFill>
                  <a:schemeClr val="tx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G E. Physics-informed neural networks: A deep learning framework for solving forward and inverse problems involving nonlinear partial differential equations[J]. Journal of Computational Physics, 2019, 378: 686-707.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解抛物型</a:t>
            </a:r>
            <a:r>
              <a:rPr lang="en-US" altLang="zh-CN" dirty="0">
                <a:solidFill>
                  <a:schemeClr val="accent1"/>
                </a:solidFill>
                <a:effectLst/>
                <a:sym typeface="+mn-ea"/>
              </a:rPr>
              <a:t>PDE</a:t>
            </a: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，采用框架：</a:t>
            </a:r>
            <a:r>
              <a:rPr lang="en-US" altLang="zh-CN" dirty="0">
                <a:solidFill>
                  <a:schemeClr val="accent1"/>
                </a:solidFill>
                <a:effectLst/>
                <a:sym typeface="+mn-ea"/>
              </a:rPr>
              <a:t>NNPDE</a:t>
            </a: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effectLst/>
                <a:sym typeface="+mn-ea"/>
              </a:rPr>
              <a:t>ADCME</a:t>
            </a:r>
            <a:r>
              <a:rPr lang="zh-CN" altLang="en-US" dirty="0">
                <a:solidFill>
                  <a:schemeClr val="accent1"/>
                </a:solidFill>
                <a:effectLst/>
                <a:sym typeface="+mn-ea"/>
              </a:rPr>
              <a:t>，研究趋向流体动力学问题</a:t>
            </a:r>
            <a:endParaRPr lang="en-US" altLang="zh-CN" i="1" dirty="0">
              <a:solidFill>
                <a:schemeClr val="tx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effectLst/>
                <a:latin typeface="Times New Roman" panose="02020603050405020304" charset="0"/>
                <a:cs typeface="Times New Roman" panose="02020603050405020304" charset="0"/>
              </a:rPr>
              <a:t>[3]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 Cai Z, Chen J, Liu M, et al. Deep least-squares methods: An unsupervised learning-based numerical method for solving elliptic PDEs[J]. Journal of Computational Physics, 2020, 420: 109707.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b="1" dirty="0">
                <a:effectLst/>
                <a:latin typeface="Times New Roman" panose="02020603050405020304" charset="0"/>
                <a:cs typeface="Times New Roman" panose="02020603050405020304" charset="0"/>
              </a:rPr>
              <a:t>[4] 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Xu K, </a:t>
            </a:r>
            <a:r>
              <a:rPr lang="en-US" altLang="zh-CN" i="1" dirty="0" err="1">
                <a:effectLst/>
                <a:latin typeface="Times New Roman" panose="02020603050405020304" charset="0"/>
                <a:cs typeface="Times New Roman" panose="02020603050405020304" charset="0"/>
              </a:rPr>
              <a:t>Darve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 E. Physics constrained learning for data-driven inverse modeling from sparse observations[J]. </a:t>
            </a:r>
            <a:r>
              <a:rPr lang="en-US" altLang="zh-CN" i="1" dirty="0" err="1">
                <a:effectLst/>
                <a:latin typeface="Times New Roman" panose="02020603050405020304" charset="0"/>
                <a:cs typeface="Times New Roman" panose="02020603050405020304" charset="0"/>
              </a:rPr>
              <a:t>arXiv</a:t>
            </a:r>
            <a:r>
              <a:rPr lang="en-US" altLang="zh-CN" i="1" dirty="0">
                <a:effectLst/>
                <a:latin typeface="Times New Roman" panose="02020603050405020304" charset="0"/>
                <a:cs typeface="Times New Roman" panose="02020603050405020304" charset="0"/>
              </a:rPr>
              <a:t> preprint arXiv:2002.10521, 2020.</a:t>
            </a:r>
            <a:endParaRPr lang="en-US" altLang="en-US" dirty="0">
              <a:solidFill>
                <a:schemeClr val="accent1"/>
              </a:solidFill>
              <a:effectLst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5D80FE-9FC9-4B11-A786-5CD5B86D80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2" name="Google Shape;9572;p134"/>
          <p:cNvSpPr txBox="1"/>
          <p:nvPr/>
        </p:nvSpPr>
        <p:spPr>
          <a:xfrm>
            <a:off x="868086" y="243638"/>
            <a:ext cx="9804800" cy="61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4605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altLang="zh-CN" sz="2400" dirty="0"/>
              <a:t>0. </a:t>
            </a:r>
            <a:r>
              <a:rPr lang="zh-CN" altLang="en-US" sz="2400" dirty="0"/>
              <a:t>序言</a:t>
            </a:r>
            <a:r>
              <a:rPr lang="zh-CN" altLang="en-GB" sz="2400" dirty="0"/>
              <a:t>：</a:t>
            </a:r>
            <a:r>
              <a:rPr lang="zh-CN" altLang="en-US" sz="2400" dirty="0"/>
              <a:t>数据驱动声场预报的研究方向分类</a:t>
            </a:r>
            <a:endParaRPr lang="en-US" altLang="zh-CN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57"/>
          <p:cNvSpPr txBox="1"/>
          <p:nvPr/>
        </p:nvSpPr>
        <p:spPr>
          <a:xfrm>
            <a:off x="913704" y="5385279"/>
            <a:ext cx="915543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>
                <a:ln>
                  <a:noFill/>
                </a:ln>
              </a:rPr>
              <a:t>物理机制：</a:t>
            </a:r>
            <a:r>
              <a:rPr lang="zh-CN" altLang="en-US" dirty="0">
                <a:ln>
                  <a:noFill/>
                </a:ln>
              </a:rPr>
              <a:t>比如，我们需要声压和空间位置</a:t>
            </a:r>
            <a:r>
              <a:rPr lang="zh-CN" altLang="en-US" dirty="0"/>
              <a:t>、密度、介质声速之间的映射关系，这指的是</a:t>
            </a:r>
            <a:r>
              <a:rPr lang="zh-CN" altLang="en-US" dirty="0">
                <a:ln>
                  <a:noFill/>
                </a:ln>
              </a:rPr>
              <a:t>非齐次</a:t>
            </a:r>
            <a:r>
              <a:rPr lang="en-US" altLang="zh-CN" dirty="0">
                <a:ln>
                  <a:noFill/>
                </a:ln>
              </a:rPr>
              <a:t>Helmholtz</a:t>
            </a:r>
            <a:r>
              <a:rPr lang="zh-CN" altLang="en-US" dirty="0">
                <a:ln>
                  <a:noFill/>
                </a:ln>
              </a:rPr>
              <a:t>方程。如果继续增加要素，对于额外要素方程不能准确描述这些量之间的关系。</a:t>
            </a:r>
            <a:endParaRPr lang="zh-CN" altLang="el-GR" dirty="0">
              <a:ln>
                <a:noFill/>
              </a:ln>
            </a:endParaRP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C74077D0-C373-4F3B-9CE3-4F0C1EEC8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926914"/>
              </p:ext>
            </p:extLst>
          </p:nvPr>
        </p:nvGraphicFramePr>
        <p:xfrm>
          <a:off x="966970" y="2530136"/>
          <a:ext cx="2709334" cy="1478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630843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3771269"/>
                    </a:ext>
                  </a:extLst>
                </a:gridCol>
              </a:tblGrid>
              <a:tr h="2718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物理机制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正演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08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正演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9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反演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已知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007375"/>
                  </a:ext>
                </a:extLst>
              </a:tr>
            </a:tbl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6909838E-F3D1-4FE6-AD66-372F60FBCB7F}"/>
              </a:ext>
            </a:extLst>
          </p:cNvPr>
          <p:cNvSpPr/>
          <p:nvPr/>
        </p:nvSpPr>
        <p:spPr bwMode="auto">
          <a:xfrm>
            <a:off x="3994952" y="3123247"/>
            <a:ext cx="1775534" cy="61150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EB20F90-867E-4239-8932-07843A93A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364477"/>
              </p:ext>
            </p:extLst>
          </p:nvPr>
        </p:nvGraphicFramePr>
        <p:xfrm>
          <a:off x="6089134" y="2522977"/>
          <a:ext cx="3640792" cy="1478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20396">
                  <a:extLst>
                    <a:ext uri="{9D8B030D-6E8A-4147-A177-3AD203B41FA5}">
                      <a16:colId xmlns:a16="http://schemas.microsoft.com/office/drawing/2014/main" val="3854988321"/>
                    </a:ext>
                  </a:extLst>
                </a:gridCol>
                <a:gridCol w="1820396">
                  <a:extLst>
                    <a:ext uri="{9D8B030D-6E8A-4147-A177-3AD203B41FA5}">
                      <a16:colId xmlns:a16="http://schemas.microsoft.com/office/drawing/2014/main" val="1973662705"/>
                    </a:ext>
                  </a:extLst>
                </a:gridCol>
              </a:tblGrid>
              <a:tr h="27182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应用分类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提取物理规律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实验数据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65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声场函数化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仿真数据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943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无先验知识反演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仿真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09350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6F3F6D-EE5E-494C-83F1-49F573C8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015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p134"/>
          <p:cNvSpPr txBox="1"/>
          <p:nvPr/>
        </p:nvSpPr>
        <p:spPr>
          <a:xfrm>
            <a:off x="1972000" y="72665"/>
            <a:ext cx="82480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accent4"/>
                </a:solidFill>
                <a:effectLst/>
              </a:rPr>
              <a:t>1.1 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神经网络是</a:t>
            </a:r>
            <a:r>
              <a:rPr lang="zh-CN" altLang="en-US" sz="2800" b="1" dirty="0">
                <a:solidFill>
                  <a:srgbClr val="FF0000"/>
                </a:solidFill>
                <a:effectLst/>
              </a:rPr>
              <a:t>函数近似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，不是预测</a:t>
            </a:r>
          </a:p>
        </p:txBody>
      </p:sp>
      <p:sp>
        <p:nvSpPr>
          <p:cNvPr id="2" name="Google Shape;9572;p134"/>
          <p:cNvSpPr txBox="1"/>
          <p:nvPr/>
        </p:nvSpPr>
        <p:spPr>
          <a:xfrm>
            <a:off x="1192965" y="4679870"/>
            <a:ext cx="980480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indent="0" algn="l" rtl="0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40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sz="2000">
                <a:solidFill>
                  <a:schemeClr val="accent1"/>
                </a:solidFill>
                <a:effectLst/>
                <a:sym typeface="+mn-ea"/>
              </a:rPr>
              <a:t>物理信息神经网络：一个求解非线性偏微分方程和其逆问题的神经网络框架</a:t>
            </a:r>
            <a:endParaRPr lang="zh-CN" altLang="en-US" sz="2000">
              <a:solidFill>
                <a:schemeClr val="accent1"/>
              </a:solidFill>
              <a:effectLst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[1]</a:t>
            </a:r>
            <a:r>
              <a:rPr lang="en-US" altLang="zh-CN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600" b="1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Physics-informed neural networks</a:t>
            </a:r>
            <a:r>
              <a:rPr lang="en-US" altLang="zh-CN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: A deep learning framework for solving forward and inverse problems involving nonlinear partial differential equations</a:t>
            </a:r>
            <a:r>
              <a:rPr lang="en-US" altLang="en-US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altLang="zh-CN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M Raissi, P Perdikaris, GE Karniadakis</a:t>
            </a:r>
            <a:r>
              <a:rPr lang="en-US" altLang="en-US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6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Journal of Computational Physics 378, 686-707</a:t>
            </a:r>
          </a:p>
        </p:txBody>
      </p:sp>
      <p:pic>
        <p:nvPicPr>
          <p:cNvPr id="3" name="Picture 2" descr="n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60" y="745490"/>
            <a:ext cx="5890260" cy="1982470"/>
          </a:xfrm>
          <a:prstGeom prst="rect">
            <a:avLst/>
          </a:prstGeom>
        </p:spPr>
      </p:pic>
      <p:pic>
        <p:nvPicPr>
          <p:cNvPr id="4" name="Picture 3" descr="pin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60" y="2964180"/>
            <a:ext cx="5890260" cy="1986280"/>
          </a:xfrm>
          <a:prstGeom prst="rect">
            <a:avLst/>
          </a:prstGeom>
        </p:spPr>
      </p:pic>
      <p:sp>
        <p:nvSpPr>
          <p:cNvPr id="5" name="TextBox 57"/>
          <p:cNvSpPr txBox="1"/>
          <p:nvPr/>
        </p:nvSpPr>
        <p:spPr>
          <a:xfrm>
            <a:off x="7740015" y="1552575"/>
            <a:ext cx="1842135" cy="3683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l-GR" dirty="0">
                <a:ln>
                  <a:noFill/>
                </a:ln>
              </a:rPr>
              <a:t>数据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神经网络</a:t>
            </a:r>
          </a:p>
        </p:txBody>
      </p:sp>
      <p:sp>
        <p:nvSpPr>
          <p:cNvPr id="6" name="TextBox 57"/>
          <p:cNvSpPr txBox="1"/>
          <p:nvPr/>
        </p:nvSpPr>
        <p:spPr>
          <a:xfrm>
            <a:off x="7740015" y="3773170"/>
            <a:ext cx="2925445" cy="3683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l-GR" dirty="0">
                <a:ln>
                  <a:noFill/>
                </a:ln>
              </a:rPr>
              <a:t>数据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神经网络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物理规律</a:t>
            </a:r>
          </a:p>
        </p:txBody>
      </p:sp>
      <p:cxnSp>
        <p:nvCxnSpPr>
          <p:cNvPr id="7" name="Straight Arrow Connector 6"/>
          <p:cNvCxnSpPr>
            <a:stCxn id="3" idx="3"/>
            <a:endCxn id="5" idx="1"/>
          </p:cNvCxnSpPr>
          <p:nvPr/>
        </p:nvCxnSpPr>
        <p:spPr>
          <a:xfrm>
            <a:off x="7449820" y="1736725"/>
            <a:ext cx="29019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7449820" y="3957320"/>
            <a:ext cx="29019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37EB09-4BAD-4863-8C7C-69DD14C8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p134"/>
          <p:cNvSpPr txBox="1"/>
          <p:nvPr/>
        </p:nvSpPr>
        <p:spPr>
          <a:xfrm>
            <a:off x="1972000" y="72665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accent4"/>
                </a:solidFill>
                <a:effectLst/>
              </a:rPr>
              <a:t>1.2 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自动差分方法</a:t>
            </a:r>
            <a:r>
              <a:rPr lang="en-US" altLang="zh-CN" sz="2800" b="1" dirty="0">
                <a:solidFill>
                  <a:schemeClr val="accent4"/>
                </a:solidFill>
                <a:effectLst/>
              </a:rPr>
              <a:t>: </a:t>
            </a:r>
            <a:r>
              <a:rPr lang="en-US" altLang="zh-CN" sz="2800" b="1" dirty="0">
                <a:solidFill>
                  <a:srgbClr val="FF0000"/>
                </a:solidFill>
                <a:effectLst/>
              </a:rPr>
              <a:t>A</a:t>
            </a:r>
            <a:r>
              <a:rPr lang="en-US" altLang="zh-CN" sz="2800" b="1" dirty="0">
                <a:solidFill>
                  <a:schemeClr val="accent4"/>
                </a:solidFill>
                <a:effectLst/>
              </a:rPr>
              <a:t>uto</a:t>
            </a:r>
            <a:r>
              <a:rPr lang="en-US" altLang="en-US" sz="2800" b="1" dirty="0">
                <a:solidFill>
                  <a:schemeClr val="accent4"/>
                </a:solidFill>
                <a:effectLst/>
              </a:rPr>
              <a:t>matic</a:t>
            </a:r>
            <a:r>
              <a:rPr lang="en-US" altLang="zh-CN" sz="2800" b="1" dirty="0">
                <a:solidFill>
                  <a:srgbClr val="FF0000"/>
                </a:solidFill>
                <a:effectLst/>
              </a:rPr>
              <a:t>D</a:t>
            </a:r>
            <a:r>
              <a:rPr lang="en-US" altLang="zh-CN" sz="2800" b="1" dirty="0">
                <a:solidFill>
                  <a:schemeClr val="accent4"/>
                </a:solidFill>
                <a:effectLst/>
              </a:rPr>
              <a:t>ifferenti</a:t>
            </a:r>
            <a:r>
              <a:rPr lang="en-US" altLang="en-US" sz="2800" b="1" dirty="0">
                <a:solidFill>
                  <a:schemeClr val="accent4"/>
                </a:solidFill>
                <a:effectLst/>
              </a:rPr>
              <a:t>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" y="998855"/>
            <a:ext cx="6929755" cy="4860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0" y="998855"/>
            <a:ext cx="2705100" cy="1409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7435215" y="268287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35215" y="2682875"/>
                <a:ext cx="523240" cy="547370"/>
              </a:xfrm>
              <a:prstGeom prst="ellipse">
                <a:avLst/>
              </a:prstGeom>
              <a:blipFill rotWithShape="true">
                <a:blip r:embed="rId5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7435215" y="341820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35215" y="3418205"/>
                <a:ext cx="523240" cy="547370"/>
              </a:xfrm>
              <a:prstGeom prst="ellipse">
                <a:avLst/>
              </a:prstGeom>
              <a:blipFill rotWithShape="true">
                <a:blip r:embed="rId6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9137015" y="3018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137015" y="3018790"/>
                <a:ext cx="476885" cy="509905"/>
              </a:xfrm>
              <a:prstGeom prst="ellipse">
                <a:avLst/>
              </a:prstGeom>
              <a:blipFill rotWithShape="true">
                <a:blip r:embed="rId7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8330565" y="3018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𝑣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8330565" y="3018790"/>
                <a:ext cx="476885" cy="509905"/>
              </a:xfrm>
              <a:prstGeom prst="ellipse">
                <a:avLst/>
              </a:prstGeom>
              <a:blipFill rotWithShape="true">
                <a:blip r:embed="rId8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9943465" y="2851150"/>
                <a:ext cx="871220" cy="845185"/>
              </a:xfrm>
              <a:prstGeom prst="ellipse">
                <a:avLst/>
              </a:prstGeom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𝑦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943465" y="2851150"/>
                <a:ext cx="871220" cy="845185"/>
              </a:xfrm>
              <a:prstGeom prst="ellipse">
                <a:avLst/>
              </a:prstGeom>
              <a:blipFill rotWithShape="true">
                <a:blip r:embed="rId9"/>
                <a:stretch>
                  <a:fillRect l="-802" t="-826" r="-729" b="-751"/>
                </a:stretch>
              </a:blipFill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0" idx="6"/>
            <a:endCxn id="13" idx="1"/>
          </p:cNvCxnSpPr>
          <p:nvPr/>
        </p:nvCxnSpPr>
        <p:spPr>
          <a:xfrm>
            <a:off x="7958455" y="2940685"/>
            <a:ext cx="441960" cy="137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6" name="Straight Arrow Connector 15"/>
          <p:cNvCxnSpPr>
            <a:stCxn id="11" idx="6"/>
            <a:endCxn id="13" idx="3"/>
          </p:cNvCxnSpPr>
          <p:nvPr/>
        </p:nvCxnSpPr>
        <p:spPr>
          <a:xfrm flipV="1">
            <a:off x="7958455" y="3437890"/>
            <a:ext cx="441960" cy="2381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>
            <a:stCxn id="13" idx="6"/>
            <a:endCxn id="12" idx="2"/>
          </p:cNvCxnSpPr>
          <p:nvPr/>
        </p:nvCxnSpPr>
        <p:spPr>
          <a:xfrm>
            <a:off x="8807450" y="3258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>
            <a:stCxn id="12" idx="6"/>
            <a:endCxn id="14" idx="2"/>
          </p:cNvCxnSpPr>
          <p:nvPr/>
        </p:nvCxnSpPr>
        <p:spPr>
          <a:xfrm>
            <a:off x="9613900" y="3258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7419340" y="433387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19" name="Oval 18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19340" y="4333875"/>
                <a:ext cx="523240" cy="547370"/>
              </a:xfrm>
              <a:prstGeom prst="ellipse">
                <a:avLst/>
              </a:prstGeom>
              <a:blipFill rotWithShape="true">
                <a:blip r:embed="rId5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7419340" y="506920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19340" y="5069205"/>
                <a:ext cx="523240" cy="547370"/>
              </a:xfrm>
              <a:prstGeom prst="ellipse">
                <a:avLst/>
              </a:prstGeom>
              <a:blipFill rotWithShape="true">
                <a:blip r:embed="rId6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9121140" y="4669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h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121140" y="4669790"/>
                <a:ext cx="476885" cy="509905"/>
              </a:xfrm>
              <a:prstGeom prst="ellipse">
                <a:avLst/>
              </a:prstGeom>
              <a:blipFill rotWithShape="true">
                <a:blip r:embed="rId7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8314690" y="4669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𝑣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8314690" y="4669790"/>
                <a:ext cx="476885" cy="509905"/>
              </a:xfrm>
              <a:prstGeom prst="ellipse">
                <a:avLst/>
              </a:prstGeom>
              <a:blipFill rotWithShape="true">
                <a:blip r:embed="rId8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9927590" y="4502150"/>
                <a:ext cx="871220" cy="845185"/>
              </a:xfrm>
              <a:prstGeom prst="ellipse">
                <a:avLst/>
              </a:prstGeom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itchFamily="2" charset="-122"/>
                          <a:cs typeface="DejaVu Math TeX Gyre" panose="02000503000000000000" charset="0"/>
                        </a:rPr>
                        <m:t>𝑦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23" name="Oval 2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927590" y="4502150"/>
                <a:ext cx="871220" cy="845185"/>
              </a:xfrm>
              <a:prstGeom prst="ellipse">
                <a:avLst/>
              </a:prstGeom>
              <a:blipFill rotWithShape="true">
                <a:blip r:embed="rId9"/>
                <a:stretch>
                  <a:fillRect l="-802" t="-826" r="-729" b="-751"/>
                </a:stretch>
              </a:blipFill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9" idx="6"/>
            <a:endCxn id="22" idx="1"/>
          </p:cNvCxnSpPr>
          <p:nvPr/>
        </p:nvCxnSpPr>
        <p:spPr>
          <a:xfrm>
            <a:off x="7942580" y="4591685"/>
            <a:ext cx="441960" cy="137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" name="Straight Arrow Connector 24"/>
          <p:cNvCxnSpPr>
            <a:stCxn id="20" idx="6"/>
            <a:endCxn id="22" idx="3"/>
          </p:cNvCxnSpPr>
          <p:nvPr/>
        </p:nvCxnSpPr>
        <p:spPr>
          <a:xfrm flipV="1">
            <a:off x="7942580" y="5088890"/>
            <a:ext cx="441960" cy="2381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6" name="Straight Arrow Connector 25"/>
          <p:cNvCxnSpPr>
            <a:stCxn id="22" idx="6"/>
            <a:endCxn id="21" idx="2"/>
          </p:cNvCxnSpPr>
          <p:nvPr/>
        </p:nvCxnSpPr>
        <p:spPr>
          <a:xfrm>
            <a:off x="8791575" y="4909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7" name="Straight Arrow Connector 26"/>
          <p:cNvCxnSpPr>
            <a:stCxn id="21" idx="6"/>
            <a:endCxn id="23" idx="2"/>
          </p:cNvCxnSpPr>
          <p:nvPr/>
        </p:nvCxnSpPr>
        <p:spPr>
          <a:xfrm>
            <a:off x="9598025" y="4909185"/>
            <a:ext cx="32956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8" name="TextBox 57"/>
          <p:cNvSpPr txBox="1"/>
          <p:nvPr/>
        </p:nvSpPr>
        <p:spPr>
          <a:xfrm>
            <a:off x="8652438" y="3965873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正向</a:t>
            </a:r>
          </a:p>
        </p:txBody>
      </p:sp>
      <p:sp>
        <p:nvSpPr>
          <p:cNvPr id="28" name="TextBox 57"/>
          <p:cNvSpPr txBox="1"/>
          <p:nvPr/>
        </p:nvSpPr>
        <p:spPr>
          <a:xfrm>
            <a:off x="8635928" y="5616873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反向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无标题绘图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" y="745490"/>
            <a:ext cx="7235825" cy="5242560"/>
          </a:xfrm>
          <a:prstGeom prst="rect">
            <a:avLst/>
          </a:prstGeom>
        </p:spPr>
      </p:pic>
      <p:sp>
        <p:nvSpPr>
          <p:cNvPr id="9571" name="Google Shape;9571;p134"/>
          <p:cNvSpPr txBox="1"/>
          <p:nvPr/>
        </p:nvSpPr>
        <p:spPr>
          <a:xfrm>
            <a:off x="1972000" y="49418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accent4"/>
                </a:solidFill>
                <a:effectLst/>
              </a:rPr>
              <a:t>1.3 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物理信息神经网络设置了</a:t>
            </a:r>
            <a:r>
              <a:rPr lang="zh-CN" altLang="en-US" sz="2800" b="1" dirty="0">
                <a:solidFill>
                  <a:srgbClr val="FF0000"/>
                </a:solidFill>
                <a:effectLst/>
              </a:rPr>
              <a:t>共享参数</a:t>
            </a:r>
            <a:r>
              <a:rPr lang="zh-CN" altLang="en-US" sz="2800" b="1" dirty="0">
                <a:solidFill>
                  <a:schemeClr val="accent4"/>
                </a:solidFill>
                <a:effectLst/>
              </a:rPr>
              <a:t>的两个网络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7586350" y="1489749"/>
                <a:ext cx="3732579" cy="3237234"/>
              </a:xfrm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r>
                  <a:rPr kumimoji="0" lang="zh-CN" altLang="en-US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损失函数</a:t>
                </a:r>
                <a:r>
                  <a:rPr kumimoji="0" lang="en-US" altLang="zh-CN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Loss</a:t>
                </a:r>
                <a:r>
                  <a:rPr kumimoji="0" lang="zh-CN" altLang="en-US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：</a:t>
                </a: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𝑀𝑆𝐸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+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)−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Cambria Math" panose="02040503050406030204" pitchFamily="18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en-US" sz="1800" b="0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</mc:Choice>
        <mc:Fallback xmlns="">
          <p:sp>
            <p:nvSpPr>
              <p:cNvPr id="26" name="Content Placeholder 2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586350" y="1489749"/>
                <a:ext cx="3732579" cy="3237234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199123-3F67-4F98-AE01-0CAA42A1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389192" y="1854771"/>
                <a:ext cx="3352165" cy="5207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=0</m:t>
                      </m:r>
                    </m:oMath>
                  </m:oMathPara>
                </a14:m>
                <a:endParaRPr lang="en-US" altLang="en-US" sz="2400" i="1" dirty="0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" name="Text Box 2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389192" y="1854771"/>
                <a:ext cx="3352165" cy="520700"/>
              </a:xfrm>
              <a:prstGeom prst="rect">
                <a:avLst/>
              </a:prstGeom>
              <a:blipFill rotWithShape="true">
                <a:blip r:embed="rId3"/>
                <a:stretch>
                  <a:fillRect l="-17" t="-110" r="-153" b="1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560705" y="1394460"/>
            <a:ext cx="318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物理信息神经网络</a:t>
            </a:r>
          </a:p>
        </p:txBody>
      </p:sp>
      <p:sp>
        <p:nvSpPr>
          <p:cNvPr id="5" name="Left Arrow 4"/>
          <p:cNvSpPr/>
          <p:nvPr/>
        </p:nvSpPr>
        <p:spPr>
          <a:xfrm>
            <a:off x="389255" y="553085"/>
            <a:ext cx="3394075" cy="660400"/>
          </a:xfrm>
          <a:prstGeom prst="lef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41540" y="687070"/>
            <a:ext cx="2983865" cy="3492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7241540" y="26035"/>
            <a:ext cx="3003550" cy="61404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9465" y="170180"/>
            <a:ext cx="2983865" cy="34734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945890" y="149225"/>
            <a:ext cx="312166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945890" y="687070"/>
            <a:ext cx="312166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/>
              <a:t>物理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/>
              <p:nvPr/>
            </p:nvSpPr>
            <p:spPr>
              <a:xfrm>
                <a:off x="389255" y="5227320"/>
                <a:ext cx="6736972" cy="11625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noProof="1" smtClean="0">
                          <a:latin typeface="Cambria Math" panose="02040503050406030204" pitchFamily="18" charset="0"/>
                          <a:cs typeface="DejaVu Math TeX Gyre" panose="02000503000000000000" charset="0"/>
                          <a:sym typeface="+mn-ea"/>
                        </a:rPr>
                        <m:t>𝑀𝑆𝐸</m:t>
                      </m:r>
                      <m:r>
                        <a:rPr lang="en-US" altLang="zh-CN" sz="2400" b="0" i="1" noProof="1" smtClean="0">
                          <a:latin typeface="Cambria Math" panose="02040503050406030204" pitchFamily="18" charset="0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)−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sym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sym typeface="+mn-ea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noProof="1" smtClean="0"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𝑑𝑎𝑡𝑎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sym typeface="+mn-ea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5" y="5227320"/>
                <a:ext cx="6736972" cy="1162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rcRect l="4026" t="2909" r="21728" b="4073"/>
          <a:stretch>
            <a:fillRect/>
          </a:stretch>
        </p:blipFill>
        <p:spPr>
          <a:xfrm>
            <a:off x="389255" y="2534920"/>
            <a:ext cx="6182360" cy="269240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6906895" y="4291330"/>
            <a:ext cx="4192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声源位于原点，对于非声源点处声场满足</a:t>
            </a:r>
            <a:r>
              <a:rPr lang="zh-CN" altLang="en-US" dirty="0">
                <a:solidFill>
                  <a:srgbClr val="FF0000"/>
                </a:solidFill>
              </a:rPr>
              <a:t>非齐次</a:t>
            </a:r>
            <a:r>
              <a:rPr lang="en-US" altLang="zh-CN" dirty="0">
                <a:solidFill>
                  <a:srgbClr val="FF0000"/>
                </a:solidFill>
              </a:rPr>
              <a:t>Helmholtz</a:t>
            </a:r>
            <a:r>
              <a:rPr lang="zh-CN" altLang="en-US" dirty="0"/>
              <a:t>方程。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580" y="1213485"/>
            <a:ext cx="3913505" cy="293560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E453D3-1E24-4AE2-B18F-6BED83D39C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0411487-1E0F-40D0-905E-021160828AAA}"/>
              </a:ext>
            </a:extLst>
          </p:cNvPr>
          <p:cNvCxnSpPr>
            <a:cxnSpLocks/>
          </p:cNvCxnSpPr>
          <p:nvPr/>
        </p:nvCxnSpPr>
        <p:spPr bwMode="auto">
          <a:xfrm>
            <a:off x="2030278" y="6126411"/>
            <a:ext cx="2340244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C5A8373-43E1-4A0D-873D-A978A6DF455E}"/>
              </a:ext>
            </a:extLst>
          </p:cNvPr>
          <p:cNvSpPr txBox="1"/>
          <p:nvPr/>
        </p:nvSpPr>
        <p:spPr>
          <a:xfrm>
            <a:off x="2371982" y="6217623"/>
            <a:ext cx="1656835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NN</a:t>
            </a:r>
            <a:endParaRPr lang="zh-CN" altLang="en-US" b="1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EE48D77-42A4-4608-B017-CD4FDF3D6B2F}"/>
              </a:ext>
            </a:extLst>
          </p:cNvPr>
          <p:cNvCxnSpPr>
            <a:cxnSpLocks/>
          </p:cNvCxnSpPr>
          <p:nvPr/>
        </p:nvCxnSpPr>
        <p:spPr bwMode="auto">
          <a:xfrm>
            <a:off x="5401493" y="6105161"/>
            <a:ext cx="1271087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971FF31-BE7D-4B98-8B42-DC9CE056734D}"/>
              </a:ext>
            </a:extLst>
          </p:cNvPr>
          <p:cNvSpPr txBox="1"/>
          <p:nvPr/>
        </p:nvSpPr>
        <p:spPr>
          <a:xfrm>
            <a:off x="5104850" y="6198429"/>
            <a:ext cx="1656835" cy="38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PDE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30D4066-D0F3-4BA0-A51D-2AD6A6C48D2B}"/>
                  </a:ext>
                </a:extLst>
              </p:cNvPr>
              <p:cNvSpPr txBox="1"/>
              <p:nvPr/>
            </p:nvSpPr>
            <p:spPr>
              <a:xfrm>
                <a:off x="6906895" y="4937661"/>
                <a:ext cx="2708879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DejaVu Math TeX Gyre" panose="02000503000000000000" charset="0"/>
                        <a:sym typeface="+mn-ea"/>
                      </a:rPr>
                      <m:t>Batch</m:t>
                    </m:r>
                    <m:r>
                      <a:rPr kumimoji="0" lang="en-US" altLang="zh-CN" sz="1800" b="0" i="1" u="none" strike="noStrike" kern="1200" cap="none" spc="0" normalizeH="0" baseline="0" noProof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DejaVu Math TeX Gyre" panose="02000503000000000000" charset="0"/>
                        <a:sym typeface="+mn-ea"/>
                      </a:rPr>
                      <m:t>: 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DejaVu Math TeX Gyre" panose="02000503000000000000" charset="0"/>
                            <a:sym typeface="+mn-ea"/>
                          </a:rPr>
                          <m:t>𝑁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DejaVu Math TeX Gyre" panose="02000503000000000000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b="1" dirty="0"/>
                  <a:t>=</a:t>
                </a:r>
                <a:r>
                  <a:rPr lang="en-US" altLang="zh-CN" noProof="1">
                    <a:cs typeface="DejaVu Math TeX Gyre" panose="02000503000000000000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noProof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𝑁</m:t>
                        </m:r>
                      </m:e>
                      <m:sub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𝑝</m:t>
                        </m:r>
                      </m:sub>
                    </m:sSub>
                    <m:r>
                      <a:rPr lang="en-US" altLang="zh-CN" b="0" i="1" noProof="1" smtClean="0">
                        <a:latin typeface="Cambria Math" panose="02040503050406030204" pitchFamily="18" charset="0"/>
                        <a:cs typeface="DejaVu Math TeX Gyre" panose="02000503000000000000" charset="0"/>
                        <a:sym typeface="+mn-ea"/>
                      </a:rPr>
                      <m:t>=500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30D4066-D0F3-4BA0-A51D-2AD6A6C48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895" y="4937661"/>
                <a:ext cx="2708879" cy="391582"/>
              </a:xfrm>
              <a:prstGeom prst="rect">
                <a:avLst/>
              </a:prstGeom>
              <a:blipFill>
                <a:blip r:embed="rId7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10" y="285115"/>
            <a:ext cx="7315200" cy="2743200"/>
          </a:xfrm>
          <a:prstGeom prst="rect">
            <a:avLst/>
          </a:prstGeom>
        </p:spPr>
      </p:pic>
      <p:pic>
        <p:nvPicPr>
          <p:cNvPr id="13" name="Picture 12" descr="fig3-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" y="285115"/>
            <a:ext cx="3657600" cy="2743200"/>
          </a:xfrm>
          <a:prstGeom prst="rect">
            <a:avLst/>
          </a:prstGeom>
        </p:spPr>
      </p:pic>
      <p:sp>
        <p:nvSpPr>
          <p:cNvPr id="15" name="TextBox 57"/>
          <p:cNvSpPr txBox="1"/>
          <p:nvPr/>
        </p:nvSpPr>
        <p:spPr>
          <a:xfrm>
            <a:off x="5580302" y="2970558"/>
            <a:ext cx="502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声压传播损失的精确解和网络预测结果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单位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dB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57"/>
          <p:cNvSpPr txBox="1"/>
          <p:nvPr/>
        </p:nvSpPr>
        <p:spPr>
          <a:xfrm>
            <a:off x="547666" y="3028315"/>
            <a:ext cx="3627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y=5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处声压传播损失逐点误差比较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91380" y="1551305"/>
            <a:ext cx="23876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traight Connector 19"/>
          <p:cNvCxnSpPr/>
          <p:nvPr/>
        </p:nvCxnSpPr>
        <p:spPr>
          <a:xfrm>
            <a:off x="8348980" y="1564005"/>
            <a:ext cx="23876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26" name="Picture 25" descr="fig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740" y="3945890"/>
            <a:ext cx="5349240" cy="2193925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8187055" y="4788559"/>
            <a:ext cx="1153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声压实部</a:t>
            </a:r>
            <a:endParaRPr lang="en-US" altLang="en-US"/>
          </a:p>
          <a:p>
            <a:r>
              <a:rPr lang="zh-CN" altLang="en-US"/>
              <a:t>声压虚部</a:t>
            </a:r>
          </a:p>
        </p:txBody>
      </p:sp>
      <p:sp>
        <p:nvSpPr>
          <p:cNvPr id="28" name="TextBox 57"/>
          <p:cNvSpPr txBox="1"/>
          <p:nvPr/>
        </p:nvSpPr>
        <p:spPr>
          <a:xfrm>
            <a:off x="3794688" y="6122357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采用同一个网络训练声压实部和声压虚部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7C428F-1CB2-461E-A509-3854588FF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7"/>
          <p:cNvSpPr txBox="1"/>
          <p:nvPr/>
        </p:nvSpPr>
        <p:spPr>
          <a:xfrm>
            <a:off x="3958430" y="2817735"/>
            <a:ext cx="397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声压实部的精确解和网络预测结果</a:t>
            </a:r>
          </a:p>
        </p:txBody>
      </p:sp>
      <p:pic>
        <p:nvPicPr>
          <p:cNvPr id="2" name="Picture 0" descr="fig3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915" y="409180"/>
            <a:ext cx="6228080" cy="233553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310730" y="1594090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traight Connector 19"/>
          <p:cNvCxnSpPr/>
          <p:nvPr/>
        </p:nvCxnSpPr>
        <p:spPr>
          <a:xfrm>
            <a:off x="6422230" y="1581390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7" name="Picture 6" descr="fig3-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611" y="3186035"/>
            <a:ext cx="6230642" cy="2336400"/>
          </a:xfrm>
          <a:prstGeom prst="rect">
            <a:avLst/>
          </a:prstGeom>
        </p:spPr>
      </p:pic>
      <p:sp>
        <p:nvSpPr>
          <p:cNvPr id="8" name="TextBox 57"/>
          <p:cNvSpPr txBox="1"/>
          <p:nvPr/>
        </p:nvSpPr>
        <p:spPr>
          <a:xfrm>
            <a:off x="3779359" y="5779610"/>
            <a:ext cx="433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y=5m</a:t>
            </a:r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复数声压的精确解和网络预测结果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569B4-0100-423F-9C2B-6CB480FC08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7"/>
          <p:cNvSpPr txBox="1"/>
          <p:nvPr/>
        </p:nvSpPr>
        <p:spPr>
          <a:xfrm>
            <a:off x="3536531" y="6111723"/>
            <a:ext cx="4268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l-GR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声压虚部的精确解和网络预测结果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fig3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726" y="3698122"/>
            <a:ext cx="6228080" cy="233553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105741" y="4342765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5" name="Straight Connector 4"/>
          <p:cNvCxnSpPr/>
          <p:nvPr/>
        </p:nvCxnSpPr>
        <p:spPr>
          <a:xfrm>
            <a:off x="3006941" y="4342765"/>
            <a:ext cx="2032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fig3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726" y="244383"/>
            <a:ext cx="6228707" cy="2336400"/>
          </a:xfrm>
          <a:prstGeom prst="rect">
            <a:avLst/>
          </a:prstGeom>
        </p:spPr>
      </p:pic>
      <p:sp>
        <p:nvSpPr>
          <p:cNvPr id="10" name="TextBox 57"/>
          <p:cNvSpPr txBox="1"/>
          <p:nvPr/>
        </p:nvSpPr>
        <p:spPr>
          <a:xfrm>
            <a:off x="676127" y="2903104"/>
            <a:ext cx="1085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复数声压预测与理论值之间的逐点误差：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(a)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实数部分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;(b)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虚数部分。误差在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1e-3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量级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,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在近声源点由于声源奇异性误差较高，局部点精度可以达到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1e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-6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569B4-0100-423F-9C2B-6CB480FC08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749334"/>
      </p:ext>
    </p:extLst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1120</Words>
  <Application>Microsoft Office PowerPoint</Application>
  <PresentationFormat>宽屏</PresentationFormat>
  <Paragraphs>151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DejaVu Math TeX Gyre</vt:lpstr>
      <vt:lpstr>宋体</vt:lpstr>
      <vt:lpstr>Arial</vt:lpstr>
      <vt:lpstr>Calibri</vt:lpstr>
      <vt:lpstr>Cambria Math</vt:lpstr>
      <vt:lpstr>Times New Roman</vt:lpstr>
      <vt:lpstr>Wingdings</vt:lpstr>
      <vt:lpstr>Blue Waves</vt:lpstr>
      <vt:lpstr>数据驱动的声场预报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数据驱动的声场预报</dc:title>
  <dc:creator>xliang</dc:creator>
  <cp:lastModifiedBy>徐 亮</cp:lastModifiedBy>
  <cp:revision>99</cp:revision>
  <dcterms:created xsi:type="dcterms:W3CDTF">2021-09-16T11:01:01Z</dcterms:created>
  <dcterms:modified xsi:type="dcterms:W3CDTF">2021-09-30T07:04:46Z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